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7" r:id="rId3"/>
    <p:sldId id="259" r:id="rId4"/>
    <p:sldId id="256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DF048-7312-477B-A645-A07199E04F8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2517-B35F-4D4B-9F2D-36012A5DE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1b6f582ea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1f1b6f582ea_1_75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1f1b6f582ea_1_7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4138C80E-9CB3-88BE-E0E9-DC10710C4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1b6f582ea_1_75:notes">
            <a:extLst>
              <a:ext uri="{FF2B5EF4-FFF2-40B4-BE49-F238E27FC236}">
                <a16:creationId xmlns:a16="http://schemas.microsoft.com/office/drawing/2014/main" id="{BC648DF3-F1A8-CE3F-0329-7F40A5F7EA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1f1b6f582ea_1_75:notes">
            <a:extLst>
              <a:ext uri="{FF2B5EF4-FFF2-40B4-BE49-F238E27FC236}">
                <a16:creationId xmlns:a16="http://schemas.microsoft.com/office/drawing/2014/main" id="{5CC6EDC0-C88F-FAEE-5891-7F1C853F6C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1f1b6f582ea_1_75:notes">
            <a:extLst>
              <a:ext uri="{FF2B5EF4-FFF2-40B4-BE49-F238E27FC236}">
                <a16:creationId xmlns:a16="http://schemas.microsoft.com/office/drawing/2014/main" id="{BEFA72CD-DC69-85DE-5DC0-9104AFD1620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185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12BF-AF8F-12C6-D328-70713504F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E4C6C-E29F-D5E9-3F11-AAC3860BA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5317F-CA05-7C10-EB80-739E4D52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3C925-EAA9-B140-8252-356BB6E7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0ECC-8109-B873-9004-83FBAE68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1B55-14F6-A5F0-066C-9E8126E6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3DCCD-9579-BA7F-C38F-0525DCAA0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8D6A-C756-D7F2-5391-64286532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668E6-E0E4-8164-E8F6-00A94D7B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7276B-D436-4C1B-BEBB-B69D57DA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BFF4D-04BA-7B61-EF93-2453FE08B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1736D-3A22-7B69-024B-1C517EC3F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6C016-5B58-8E76-0A2B-7627B687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B40D-7AC7-D20E-0798-6F1439F4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65DA-AB28-C5B8-C1ED-EED4BEE9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770B-A628-E845-E036-7A3BFB73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B6567-BC64-7188-36E1-69B9EAB3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2E4FD-21B2-A492-9089-48888165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0EC1-5FD5-17DD-7CB4-C0E08D9C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84CF-6928-E3D1-17F4-5B2108D8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8FEF-F62A-271C-C119-CBE9834A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EA2DB-6429-E716-23F3-934B55498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37032-95EA-EB5C-2905-E68C0159A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D137E-993F-F480-5511-66B295B0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C7765-A49D-2479-45EC-17488E2B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E27A-3C8C-FDAE-B7D0-DA175D18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FCF02-F93E-BC5D-8D3B-091FC707F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641B5-692A-F38F-A164-6B8228876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F316D-0061-0894-CD83-0C014651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3E558-BBB9-287A-8CA5-1A143418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7D94B-0A80-1EF8-EDE1-014E7604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1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5B87-F512-4CFD-76EF-2D6BC99E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38396-49E2-40F2-1128-5BBB22B9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D7062-302A-3D86-9F27-56410CBF2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7C82B-58FB-D130-DB58-1B94DDEE4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5DA7E-FB57-7881-0D49-8FEB1F4E1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05084-4E31-4901-ED3D-6129599E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ED6A0-76E6-3A5C-2BA8-06CDE9FD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6D7B6-60AF-98D7-22C7-98D445EB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E1CF-9FD6-68D9-00B7-D534A1D6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9C526-01B7-C5D9-8C30-F67491E3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51F70-8B58-A2D5-2E2E-6E6E6867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BABB3-7F5C-0AF0-5DE3-4D0D3C1F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6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D4C08-82FA-3A50-1768-BA1FBDF9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0351E-32E1-A398-922E-8B344084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DE70-8A2A-832F-0C7B-9DD708E3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145C0C-5116-4621-0876-A81E38C9895D}"/>
              </a:ext>
            </a:extLst>
          </p:cNvPr>
          <p:cNvSpPr txBox="1"/>
          <p:nvPr userDrawn="1"/>
        </p:nvSpPr>
        <p:spPr>
          <a:xfrm>
            <a:off x="725734" y="6094740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290931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952B-5AA7-57D3-C803-33387EB7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92414-AA04-A536-CA58-7A422ECFB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7992-E303-929D-A3D3-7046FBDB8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A901D-DE97-3628-A0D2-51E3CD85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E721D-782C-68D4-B4C8-4F586C32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C3E66-C7C1-261F-3153-6900E5B7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AE2-BB86-176F-AFDA-FABFD1B6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53035-9A31-BF9D-E277-7F0EF0D9E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4E6BC-2F73-51E4-03ED-4D2C41DA1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A33AE-B0BA-C49D-F086-FC80D4B7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03BA2-4C54-10F2-BD4D-173F1CD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1C275-A667-AB6B-BA5B-70DED509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82FFE-D778-535B-F1E4-9391BA7AD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0F531-23B9-D89B-925A-784CD4A2F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076A7-1126-6139-7E1D-C3D70DAB3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D2238-2BBC-4933-B800-930D8476441D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30E00-AAB8-F87C-3F7E-0CE36D02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E1CD0-A1BA-0028-E025-06C8D2D94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C592DF-39FD-4D12-BF8B-E28FB05B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Google Shape;130;p25"/>
          <p:cNvSpPr/>
          <p:nvPr/>
        </p:nvSpPr>
        <p:spPr>
          <a:xfrm>
            <a:off x="6497542" y="643467"/>
            <a:ext cx="3631509" cy="557106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25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19989"/>
          <a:stretch/>
        </p:blipFill>
        <p:spPr>
          <a:xfrm>
            <a:off x="3199436" y="1685238"/>
            <a:ext cx="5856500" cy="139411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3036713" y="3770775"/>
            <a:ext cx="6228090" cy="162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rmAutofit lnSpcReduction="10000"/>
          </a:bodyPr>
          <a:lstStyle/>
          <a:p>
            <a:pPr algn="ctr" defTabSz="740664">
              <a:lnSpc>
                <a:spcPct val="90000"/>
              </a:lnSpc>
              <a:buClr>
                <a:srgbClr val="7F7F7F"/>
              </a:buClr>
              <a:buSzPts val="3000"/>
            </a:pPr>
            <a:r>
              <a:rPr lang="en-US" sz="2916" i="1" kern="1200" dirty="0">
                <a:solidFill>
                  <a:srgbClr val="555555"/>
                </a:solidFill>
                <a:latin typeface="Calibri"/>
                <a:ea typeface="+mn-ea"/>
                <a:cs typeface="Calibri"/>
                <a:sym typeface="Calibri"/>
              </a:rPr>
              <a:t>Collaboration: Foundation for Success</a:t>
            </a:r>
            <a:r>
              <a:rPr lang="en-US" sz="2916" i="1" dirty="0">
                <a:solidFill>
                  <a:srgbClr val="555555"/>
                </a:solidFill>
                <a:latin typeface="Calibri"/>
                <a:cs typeface="Calibri"/>
                <a:sym typeface="Calibri"/>
              </a:rPr>
              <a:t> Hot Issues Online Seminar</a:t>
            </a:r>
          </a:p>
          <a:p>
            <a:pPr algn="ctr" defTabSz="740664">
              <a:lnSpc>
                <a:spcPct val="90000"/>
              </a:lnSpc>
              <a:buClr>
                <a:srgbClr val="7F7F7F"/>
              </a:buClr>
              <a:buSzPts val="3000"/>
            </a:pPr>
            <a:r>
              <a:rPr lang="en-US" sz="2916" i="1" dirty="0">
                <a:solidFill>
                  <a:srgbClr val="555555"/>
                </a:solidFill>
                <a:latin typeface="Calibri"/>
                <a:cs typeface="Calibri"/>
                <a:sym typeface="Calibri"/>
              </a:rPr>
              <a:t>February 20, 2024</a:t>
            </a:r>
            <a:endParaRPr lang="en-US" sz="864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740664">
              <a:lnSpc>
                <a:spcPct val="90000"/>
              </a:lnSpc>
              <a:spcBef>
                <a:spcPts val="864"/>
              </a:spcBef>
              <a:buClr>
                <a:srgbClr val="7F7F7F"/>
              </a:buClr>
              <a:buSzPts val="2400"/>
            </a:pPr>
            <a:r>
              <a:rPr lang="en-US" sz="2268" kern="1200" dirty="0">
                <a:solidFill>
                  <a:srgbClr val="555555"/>
                </a:solidFill>
                <a:latin typeface="Calibri"/>
                <a:ea typeface="+mn-ea"/>
                <a:cs typeface="Calibri"/>
                <a:sym typeface="Calibri"/>
              </a:rPr>
              <a:t>Handouts</a:t>
            </a:r>
            <a:endParaRPr lang="en-US" sz="1067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9">
          <a:extLst>
            <a:ext uri="{FF2B5EF4-FFF2-40B4-BE49-F238E27FC236}">
              <a16:creationId xmlns:a16="http://schemas.microsoft.com/office/drawing/2014/main" id="{FD551A42-8223-CDB5-69CA-A9B6685CB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54589D1-6CEE-36B5-E9F2-4DC806398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BFE8421-2932-E612-D087-B5B9721B2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3D31858-24C6-6A91-7C7E-ACC628CD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89A74A9-94CC-1B6F-A54B-0FA52559E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DE2438B-F842-D84D-D242-8D9406FB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19CC5137-217A-E3E9-2D71-D057A8E59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Google Shape;130;p25">
            <a:extLst>
              <a:ext uri="{FF2B5EF4-FFF2-40B4-BE49-F238E27FC236}">
                <a16:creationId xmlns:a16="http://schemas.microsoft.com/office/drawing/2014/main" id="{4057F2F2-82E5-36B8-740F-56F821F4A491}"/>
              </a:ext>
            </a:extLst>
          </p:cNvPr>
          <p:cNvSpPr/>
          <p:nvPr/>
        </p:nvSpPr>
        <p:spPr>
          <a:xfrm>
            <a:off x="6497542" y="643467"/>
            <a:ext cx="3631509" cy="557106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340D8-BE02-43E2-8ECF-88BE46FE24C2}"/>
              </a:ext>
            </a:extLst>
          </p:cNvPr>
          <p:cNvSpPr txBox="1"/>
          <p:nvPr/>
        </p:nvSpPr>
        <p:spPr>
          <a:xfrm>
            <a:off x="3527501" y="541505"/>
            <a:ext cx="513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 of Significance and Relevance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2A0EAB-3D40-F864-BD25-0A44E80C2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67761"/>
              </p:ext>
            </p:extLst>
          </p:nvPr>
        </p:nvGraphicFramePr>
        <p:xfrm>
          <a:off x="693853" y="1064794"/>
          <a:ext cx="10602332" cy="507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284">
                  <a:extLst>
                    <a:ext uri="{9D8B030D-6E8A-4147-A177-3AD203B41FA5}">
                      <a16:colId xmlns:a16="http://schemas.microsoft.com/office/drawing/2014/main" val="174121973"/>
                    </a:ext>
                  </a:extLst>
                </a:gridCol>
                <a:gridCol w="5018048">
                  <a:extLst>
                    <a:ext uri="{9D8B030D-6E8A-4147-A177-3AD203B41FA5}">
                      <a16:colId xmlns:a16="http://schemas.microsoft.com/office/drawing/2014/main" val="2663767572"/>
                    </a:ext>
                  </a:extLst>
                </a:gridCol>
              </a:tblGrid>
              <a:tr h="5308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Consideration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40219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Does this fit our mission?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6838299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Who wants this issue (members, allies, outsiders asking us)?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7665487"/>
                  </a:ext>
                </a:extLst>
              </a:tr>
              <a:tr h="828998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Are we the only organization who can lead this issue in this community?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5963375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Can we be a supporter rather than a leader?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5816913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Can we affect this issue and/or make a difference in its outcome?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4734291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Who will this help?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5637424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What will the issue cost the organization to support or oppose it?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4104443"/>
                  </a:ext>
                </a:extLst>
              </a:tr>
              <a:tr h="530849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 this the right issue for us and will it cost us political capital?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7692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99A82C-CA1E-5DA1-6AC4-1B1EBC54C4FF}"/>
              </a:ext>
            </a:extLst>
          </p:cNvPr>
          <p:cNvSpPr txBox="1"/>
          <p:nvPr/>
        </p:nvSpPr>
        <p:spPr>
          <a:xfrm>
            <a:off x="8098262" y="6368488"/>
            <a:ext cx="3197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Courtesy Steve Stevens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0773A6-1506-4C95-ABBB-44FCE764160D}"/>
              </a:ext>
            </a:extLst>
          </p:cNvPr>
          <p:cNvSpPr txBox="1"/>
          <p:nvPr/>
        </p:nvSpPr>
        <p:spPr>
          <a:xfrm>
            <a:off x="725734" y="6368488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287549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5C8AE-1D43-CA9F-CD00-7F30F2F61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BF5064-D346-3EB8-B440-564FBAB74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9689"/>
              </p:ext>
            </p:extLst>
          </p:nvPr>
        </p:nvGraphicFramePr>
        <p:xfrm>
          <a:off x="735981" y="1014762"/>
          <a:ext cx="10515601" cy="3532358"/>
        </p:xfrm>
        <a:graphic>
          <a:graphicData uri="http://schemas.openxmlformats.org/drawingml/2006/table">
            <a:tbl>
              <a:tblPr/>
              <a:tblGrid>
                <a:gridCol w="1626455">
                  <a:extLst>
                    <a:ext uri="{9D8B030D-6E8A-4147-A177-3AD203B41FA5}">
                      <a16:colId xmlns:a16="http://schemas.microsoft.com/office/drawing/2014/main" val="854152987"/>
                    </a:ext>
                  </a:extLst>
                </a:gridCol>
                <a:gridCol w="1513732">
                  <a:extLst>
                    <a:ext uri="{9D8B030D-6E8A-4147-A177-3AD203B41FA5}">
                      <a16:colId xmlns:a16="http://schemas.microsoft.com/office/drawing/2014/main" val="531250038"/>
                    </a:ext>
                  </a:extLst>
                </a:gridCol>
                <a:gridCol w="1626455">
                  <a:extLst>
                    <a:ext uri="{9D8B030D-6E8A-4147-A177-3AD203B41FA5}">
                      <a16:colId xmlns:a16="http://schemas.microsoft.com/office/drawing/2014/main" val="666890404"/>
                    </a:ext>
                  </a:extLst>
                </a:gridCol>
                <a:gridCol w="660244">
                  <a:extLst>
                    <a:ext uri="{9D8B030D-6E8A-4147-A177-3AD203B41FA5}">
                      <a16:colId xmlns:a16="http://schemas.microsoft.com/office/drawing/2014/main" val="1521361357"/>
                    </a:ext>
                  </a:extLst>
                </a:gridCol>
                <a:gridCol w="1706975">
                  <a:extLst>
                    <a:ext uri="{9D8B030D-6E8A-4147-A177-3AD203B41FA5}">
                      <a16:colId xmlns:a16="http://schemas.microsoft.com/office/drawing/2014/main" val="1993209480"/>
                    </a:ext>
                  </a:extLst>
                </a:gridCol>
                <a:gridCol w="1706975">
                  <a:extLst>
                    <a:ext uri="{9D8B030D-6E8A-4147-A177-3AD203B41FA5}">
                      <a16:colId xmlns:a16="http://schemas.microsoft.com/office/drawing/2014/main" val="4291522415"/>
                    </a:ext>
                  </a:extLst>
                </a:gridCol>
                <a:gridCol w="1674765">
                  <a:extLst>
                    <a:ext uri="{9D8B030D-6E8A-4147-A177-3AD203B41FA5}">
                      <a16:colId xmlns:a16="http://schemas.microsoft.com/office/drawing/2014/main" val="2416209936"/>
                    </a:ext>
                  </a:extLst>
                </a:gridCol>
              </a:tblGrid>
              <a:tr h="52647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Outputs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7929" marR="67929" marT="33965" marB="339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43716"/>
                  </a:ext>
                </a:extLst>
              </a:tr>
              <a:tr h="410406">
                <a:tc rowSpan="2"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7171" marR="97171" marT="97171" marB="9717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Short-term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(12 Weeks)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Medium-Term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(6 Months)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Long-term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(12 Months)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042360"/>
                  </a:ext>
                </a:extLst>
              </a:tr>
              <a:tr h="11830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fontAlgn="t"/>
                      <a:endParaRPr lang="en-US" sz="2500" dirty="0">
                        <a:effectLst/>
                      </a:endParaRPr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352993"/>
                  </a:ext>
                </a:extLst>
              </a:tr>
              <a:tr h="120175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Process Evaluation</a:t>
                      </a:r>
                    </a:p>
                  </a:txBody>
                  <a:tcPr marL="97171" marR="97171" marT="97171" marB="9717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US" sz="2500" dirty="0">
                        <a:effectLst/>
                      </a:endParaRPr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US" sz="2500" dirty="0">
                        <a:effectLst/>
                      </a:endParaRPr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Evaluation</a:t>
                      </a:r>
                    </a:p>
                  </a:txBody>
                  <a:tcPr marL="97171" marR="97171" marT="97171" marB="971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US" sz="2500" dirty="0">
                        <a:effectLst/>
                      </a:endParaRPr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US" sz="2500" dirty="0">
                        <a:effectLst/>
                      </a:endParaRPr>
                    </a:p>
                  </a:txBody>
                  <a:tcPr marL="130802" marR="130802" marT="130802" marB="130802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8279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BA418B2-7839-6D7A-DD0F-DD107B00EAD9}"/>
              </a:ext>
            </a:extLst>
          </p:cNvPr>
          <p:cNvSpPr txBox="1"/>
          <p:nvPr/>
        </p:nvSpPr>
        <p:spPr>
          <a:xfrm>
            <a:off x="735981" y="4651045"/>
            <a:ext cx="112574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Inputs: Resources needed or applied to the effort, including funding, staff, volunteers, office space, technology, partnerships,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Activities: Specific actions or services needed to achieve the goals of the effort.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Outputs: Tangible deliverables, products, or services which can be counted and measured.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Outcomes: Short-term, intermediate, and long-term changes or benefits resulting from the efforts, as well as broader systemic changes and contributions to larger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Process Evaluation: Monitoring, measuring, and assessing completion of activities and achievement of deliverables and outputs.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Outcome Evaluation: Monitoring, measuring, and assessing and achievement of targeted outcomes and goals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85F94-FE71-4B51-EFD8-D5DAD5FF7A69}"/>
              </a:ext>
            </a:extLst>
          </p:cNvPr>
          <p:cNvSpPr txBox="1"/>
          <p:nvPr/>
        </p:nvSpPr>
        <p:spPr>
          <a:xfrm>
            <a:off x="4462346" y="541505"/>
            <a:ext cx="326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Logic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C8426F-CBA7-0DFF-D38E-2232D9B221BA}"/>
              </a:ext>
            </a:extLst>
          </p:cNvPr>
          <p:cNvSpPr txBox="1"/>
          <p:nvPr/>
        </p:nvSpPr>
        <p:spPr>
          <a:xfrm>
            <a:off x="8098262" y="6368488"/>
            <a:ext cx="3197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Courtesy Deb Page, TIFPI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BB312C-C79F-8E65-678C-9547DB4721A8}"/>
              </a:ext>
            </a:extLst>
          </p:cNvPr>
          <p:cNvSpPr txBox="1"/>
          <p:nvPr/>
        </p:nvSpPr>
        <p:spPr>
          <a:xfrm>
            <a:off x="725734" y="6368488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318914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432DBD24-4C09-FFE1-F0F6-D211CA711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79714"/>
              </p:ext>
            </p:extLst>
          </p:nvPr>
        </p:nvGraphicFramePr>
        <p:xfrm>
          <a:off x="735980" y="1059366"/>
          <a:ext cx="10515600" cy="496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77258164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013509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768087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978834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047440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49213146"/>
                    </a:ext>
                  </a:extLst>
                </a:gridCol>
              </a:tblGrid>
              <a:tr h="5575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Activities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(High-Level)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Short-Term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Mid-Term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Long-Term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22174"/>
                  </a:ext>
                </a:extLst>
              </a:tr>
              <a:tr h="440354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136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E058ED4-027B-6C75-FBC7-840F7F0713A6}"/>
              </a:ext>
            </a:extLst>
          </p:cNvPr>
          <p:cNvSpPr txBox="1"/>
          <p:nvPr/>
        </p:nvSpPr>
        <p:spPr>
          <a:xfrm>
            <a:off x="4462346" y="541505"/>
            <a:ext cx="326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Logic Model Worksheet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697369-F17E-C9EA-7447-72681AEE1E98}"/>
              </a:ext>
            </a:extLst>
          </p:cNvPr>
          <p:cNvSpPr txBox="1"/>
          <p:nvPr/>
        </p:nvSpPr>
        <p:spPr>
          <a:xfrm>
            <a:off x="8098262" y="6368488"/>
            <a:ext cx="3197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Courtesy Deb Page, TIFPI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699E4-A779-41F3-3120-A829F9F206D7}"/>
              </a:ext>
            </a:extLst>
          </p:cNvPr>
          <p:cNvSpPr txBox="1"/>
          <p:nvPr/>
        </p:nvSpPr>
        <p:spPr>
          <a:xfrm>
            <a:off x="725734" y="6368488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21350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30BD5-1AE0-3C17-43A9-3F20E2ED0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E5A5B1E-C5B4-6C6A-9E01-682994498F12}"/>
              </a:ext>
            </a:extLst>
          </p:cNvPr>
          <p:cNvSpPr txBox="1"/>
          <p:nvPr/>
        </p:nvSpPr>
        <p:spPr>
          <a:xfrm>
            <a:off x="2252352" y="541505"/>
            <a:ext cx="768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Performance Factors Analysis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AFE1E8F-3F9E-2F7E-81B1-669E40702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18" y="1073887"/>
            <a:ext cx="162934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1187DB-08EA-6663-00C5-CF871831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34800"/>
              </p:ext>
            </p:extLst>
          </p:nvPr>
        </p:nvGraphicFramePr>
        <p:xfrm>
          <a:off x="635619" y="1074680"/>
          <a:ext cx="10794380" cy="5097520"/>
        </p:xfrm>
        <a:graphic>
          <a:graphicData uri="http://schemas.openxmlformats.org/drawingml/2006/table">
            <a:tbl>
              <a:tblPr/>
              <a:tblGrid>
                <a:gridCol w="2698595">
                  <a:extLst>
                    <a:ext uri="{9D8B030D-6E8A-4147-A177-3AD203B41FA5}">
                      <a16:colId xmlns:a16="http://schemas.microsoft.com/office/drawing/2014/main" val="1991792357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3609126558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458010521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1935948079"/>
                    </a:ext>
                  </a:extLst>
                </a:gridCol>
              </a:tblGrid>
              <a:tr h="61829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Marketplace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Workplace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93243"/>
                  </a:ext>
                </a:extLst>
              </a:tr>
              <a:tr h="948056">
                <a:tc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factors in the can or do impact the success of people, organizations, and collaborators to achieve the goals of the effort?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073844"/>
                  </a:ext>
                </a:extLst>
              </a:tr>
              <a:tr h="25831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Demographic, economic, political, technological, social, etc.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Culture, climate, complexity, physical plant, schedules, technology, tools, supervision, leadership, team dynamics, feedback, development, recognition, etc.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Complexity, difficulty, design, autonomy, consequences, variety, significance, workload, etc.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Will, skill, and readiness.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fontAlgn="t"/>
                      <a:b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110027"/>
                  </a:ext>
                </a:extLst>
              </a:tr>
              <a:tr h="948056">
                <a:tc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 has the ability, responsibility, or accountability to impact these factors to help people and organizations succeed?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4226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8A0BC5B-E7E7-FCC8-E286-181E6DF74803}"/>
              </a:ext>
            </a:extLst>
          </p:cNvPr>
          <p:cNvSpPr txBox="1"/>
          <p:nvPr/>
        </p:nvSpPr>
        <p:spPr>
          <a:xfrm>
            <a:off x="8098262" y="6368488"/>
            <a:ext cx="3197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Courtesy Deb Page, TIFPI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D9AB5-A24E-5AE3-3E0D-9DCF7E7E133C}"/>
              </a:ext>
            </a:extLst>
          </p:cNvPr>
          <p:cNvSpPr txBox="1"/>
          <p:nvPr/>
        </p:nvSpPr>
        <p:spPr>
          <a:xfrm>
            <a:off x="725734" y="6368488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24162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17F60-CF9F-16F5-088E-5ACB6A1BB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CB247F-1C10-6379-B6BC-FFC38D7CEB5E}"/>
              </a:ext>
            </a:extLst>
          </p:cNvPr>
          <p:cNvSpPr txBox="1"/>
          <p:nvPr/>
        </p:nvSpPr>
        <p:spPr>
          <a:xfrm>
            <a:off x="2252352" y="541505"/>
            <a:ext cx="768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RASGO Chart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E27237D-BFC9-EBED-AFF4-9799BEE33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18" y="1073887"/>
            <a:ext cx="162934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71B5AE-DB11-0470-36D2-8217D8894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1245" y="1071404"/>
            <a:ext cx="215887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9B51A5-5997-A784-D410-A881C0C90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90883"/>
              </p:ext>
            </p:extLst>
          </p:nvPr>
        </p:nvGraphicFramePr>
        <p:xfrm>
          <a:off x="631810" y="1071404"/>
          <a:ext cx="10794380" cy="5100796"/>
        </p:xfrm>
        <a:graphic>
          <a:graphicData uri="http://schemas.openxmlformats.org/drawingml/2006/table">
            <a:tbl>
              <a:tblPr/>
              <a:tblGrid>
                <a:gridCol w="2158876">
                  <a:extLst>
                    <a:ext uri="{9D8B030D-6E8A-4147-A177-3AD203B41FA5}">
                      <a16:colId xmlns:a16="http://schemas.microsoft.com/office/drawing/2014/main" val="2743050864"/>
                    </a:ext>
                  </a:extLst>
                </a:gridCol>
                <a:gridCol w="2158876">
                  <a:extLst>
                    <a:ext uri="{9D8B030D-6E8A-4147-A177-3AD203B41FA5}">
                      <a16:colId xmlns:a16="http://schemas.microsoft.com/office/drawing/2014/main" val="655281077"/>
                    </a:ext>
                  </a:extLst>
                </a:gridCol>
                <a:gridCol w="2158876">
                  <a:extLst>
                    <a:ext uri="{9D8B030D-6E8A-4147-A177-3AD203B41FA5}">
                      <a16:colId xmlns:a16="http://schemas.microsoft.com/office/drawing/2014/main" val="3517838435"/>
                    </a:ext>
                  </a:extLst>
                </a:gridCol>
                <a:gridCol w="2158876">
                  <a:extLst>
                    <a:ext uri="{9D8B030D-6E8A-4147-A177-3AD203B41FA5}">
                      <a16:colId xmlns:a16="http://schemas.microsoft.com/office/drawing/2014/main" val="499775743"/>
                    </a:ext>
                  </a:extLst>
                </a:gridCol>
                <a:gridCol w="2158876">
                  <a:extLst>
                    <a:ext uri="{9D8B030D-6E8A-4147-A177-3AD203B41FA5}">
                      <a16:colId xmlns:a16="http://schemas.microsoft.com/office/drawing/2014/main" val="3924172016"/>
                    </a:ext>
                  </a:extLst>
                </a:gridCol>
              </a:tblGrid>
              <a:tr h="60785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Observing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53192"/>
                  </a:ext>
                </a:extLst>
              </a:tr>
              <a:tr h="4492940">
                <a:tc>
                  <a:txBody>
                    <a:bodyPr/>
                    <a:lstStyle/>
                    <a:p>
                      <a:pPr fontAlgn="t"/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95250" marR="95250" marT="95250" marB="952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21189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11C3D8-671D-F034-455F-EA8F195ACEB9}"/>
              </a:ext>
            </a:extLst>
          </p:cNvPr>
          <p:cNvSpPr txBox="1"/>
          <p:nvPr/>
        </p:nvSpPr>
        <p:spPr>
          <a:xfrm>
            <a:off x="8098262" y="6368488"/>
            <a:ext cx="3197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Courtesy Deb Page, TIFPI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42C7D-A0D1-8168-F0ED-A41F4B76724F}"/>
              </a:ext>
            </a:extLst>
          </p:cNvPr>
          <p:cNvSpPr txBox="1"/>
          <p:nvPr/>
        </p:nvSpPr>
        <p:spPr>
          <a:xfrm>
            <a:off x="725734" y="6368488"/>
            <a:ext cx="4682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Convergent Collaboration: Foundation of Success Handouts</a:t>
            </a:r>
          </a:p>
        </p:txBody>
      </p:sp>
    </p:spTree>
    <p:extLst>
      <p:ext uri="{BB962C8B-B14F-4D97-AF65-F5344CB8AC3E}">
        <p14:creationId xmlns:p14="http://schemas.microsoft.com/office/powerpoint/2010/main" val="21333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478</Words>
  <Application>Microsoft Office PowerPoint</Application>
  <PresentationFormat>Widescreen</PresentationFormat>
  <Paragraphs>94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Madrid</dc:creator>
  <cp:lastModifiedBy>Chris Madrid</cp:lastModifiedBy>
  <cp:revision>8</cp:revision>
  <dcterms:created xsi:type="dcterms:W3CDTF">2024-02-22T12:57:08Z</dcterms:created>
  <dcterms:modified xsi:type="dcterms:W3CDTF">2024-02-22T20:01:16Z</dcterms:modified>
</cp:coreProperties>
</file>